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Relationship Id="rId3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736155" y="565150"/>
            <a:ext cx="1153249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 lvl="0">
              <a:defRPr sz="1800"/>
            </a:pPr>
            <a:r>
              <a:rPr sz="4600"/>
              <a:t>Making figures: The good, the bad, the ugly</a:t>
            </a:r>
          </a:p>
        </p:txBody>
      </p:sp>
      <p:sp>
        <p:nvSpPr>
          <p:cNvPr id="33" name="Shape 33"/>
          <p:cNvSpPr/>
          <p:nvPr/>
        </p:nvSpPr>
        <p:spPr>
          <a:xfrm>
            <a:off x="605154" y="6165850"/>
            <a:ext cx="627946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/>
            </a:lvl1pPr>
          </a:lstStyle>
          <a:p>
            <a:pPr lvl="0">
              <a:defRPr sz="1800"/>
            </a:pPr>
            <a:r>
              <a:rPr sz="2600"/>
              <a:t>Making figures is a trial-and-error process</a:t>
            </a:r>
          </a:p>
        </p:txBody>
      </p:sp>
      <p:sp>
        <p:nvSpPr>
          <p:cNvPr id="34" name="Shape 34"/>
          <p:cNvSpPr/>
          <p:nvPr/>
        </p:nvSpPr>
        <p:spPr>
          <a:xfrm>
            <a:off x="605154" y="2339974"/>
            <a:ext cx="108628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 lvl="0">
              <a:defRPr sz="1800"/>
            </a:pPr>
            <a:r>
              <a:rPr sz="2700"/>
              <a:t>Figures can convey information faster than written and descriptive text</a:t>
            </a:r>
          </a:p>
        </p:txBody>
      </p:sp>
      <p:sp>
        <p:nvSpPr>
          <p:cNvPr id="35" name="Shape 35"/>
          <p:cNvSpPr/>
          <p:nvPr/>
        </p:nvSpPr>
        <p:spPr>
          <a:xfrm>
            <a:off x="605154" y="3613149"/>
            <a:ext cx="638319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 lvl="0">
              <a:defRPr sz="1800"/>
            </a:pPr>
            <a:r>
              <a:rPr sz="2700"/>
              <a:t>Figures can simplify complex information</a:t>
            </a:r>
          </a:p>
        </p:txBody>
      </p:sp>
      <p:sp>
        <p:nvSpPr>
          <p:cNvPr id="36" name="Shape 36"/>
          <p:cNvSpPr/>
          <p:nvPr/>
        </p:nvSpPr>
        <p:spPr>
          <a:xfrm>
            <a:off x="605154" y="4892675"/>
            <a:ext cx="1071081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600"/>
              <a:t>Figures are made for your intended audience</a:t>
            </a:r>
            <a:r>
              <a:rPr sz="2300"/>
              <a:t> (not to assist in your analysis)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2"/>
      <p:bldP build="whole" bldLvl="1" animBg="1" rev="0" advAuto="0" spid="34" grpId="1"/>
      <p:bldP build="whole" bldLvl="1" animBg="1" rev="0" advAuto="0" spid="33" grpId="4"/>
      <p:bldP build="whole" bldLvl="1" animBg="1" rev="0" advAuto="0" spid="36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5585" y="1877516"/>
            <a:ext cx="6383984" cy="491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149" y="1877516"/>
            <a:ext cx="6309751" cy="4918175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3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" y="2495550"/>
            <a:ext cx="6203837" cy="4072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8541" y="2381250"/>
            <a:ext cx="5480318" cy="37465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4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asted-image.tif"/>
          <p:cNvPicPr/>
          <p:nvPr/>
        </p:nvPicPr>
        <p:blipFill>
          <a:blip r:embed="rId2">
            <a:extLst/>
          </a:blip>
          <a:srcRect l="0" t="40857" r="49983" b="0"/>
          <a:stretch>
            <a:fillRect/>
          </a:stretch>
        </p:blipFill>
        <p:spPr>
          <a:xfrm>
            <a:off x="670518" y="2093317"/>
            <a:ext cx="4882706" cy="5425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.jpg"/>
          <p:cNvPicPr/>
          <p:nvPr/>
        </p:nvPicPr>
        <p:blipFill>
          <a:blip r:embed="rId3">
            <a:extLst/>
          </a:blip>
          <a:srcRect l="0" t="0" r="23857" b="67683"/>
          <a:stretch>
            <a:fillRect/>
          </a:stretch>
        </p:blipFill>
        <p:spPr>
          <a:xfrm>
            <a:off x="6298867" y="2576314"/>
            <a:ext cx="6535579" cy="4601147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5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823" y="2633473"/>
            <a:ext cx="6621029" cy="477053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6</a:t>
            </a:r>
          </a:p>
        </p:txBody>
      </p:sp>
      <p:pic>
        <p:nvPicPr>
          <p:cNvPr id="10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3705" y="2481073"/>
            <a:ext cx="5759477" cy="3646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Assignment 1 October 10th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7001" y="-372417"/>
            <a:ext cx="12936757" cy="9996585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7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855" y="1570402"/>
            <a:ext cx="4576338" cy="6148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2896" y="2182574"/>
            <a:ext cx="6156227" cy="512698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8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Kuka Histograms.png"/>
          <p:cNvPicPr/>
          <p:nvPr/>
        </p:nvPicPr>
        <p:blipFill>
          <a:blip r:embed="rId2">
            <a:extLst/>
          </a:blip>
          <a:srcRect l="0" t="0" r="1616" b="1616"/>
          <a:stretch>
            <a:fillRect/>
          </a:stretch>
        </p:blipFill>
        <p:spPr>
          <a:xfrm>
            <a:off x="597819" y="1291376"/>
            <a:ext cx="11402762" cy="66239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9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750" y="1717764"/>
            <a:ext cx="4283592" cy="655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9199" y="2781300"/>
            <a:ext cx="7295202" cy="443011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6092189" y="260349"/>
            <a:ext cx="8204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10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jpg" descr="http://www.pnas.org/content/109/36/14508/F2.large.jpg"/>
          <p:cNvPicPr/>
          <p:nvPr/>
        </p:nvPicPr>
        <p:blipFill>
          <a:blip r:embed="rId2">
            <a:extLst/>
          </a:blip>
          <a:srcRect l="0" t="19038" r="0" b="39838"/>
          <a:stretch>
            <a:fillRect/>
          </a:stretch>
        </p:blipFill>
        <p:spPr>
          <a:xfrm>
            <a:off x="439225" y="1910351"/>
            <a:ext cx="5612714" cy="5080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.png" descr="Figure 8.  Loss of background binders characterized as unique clones in sequenced pools over the entire selection procedure.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1300" y="1872000"/>
            <a:ext cx="5613757" cy="515721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6092189" y="260349"/>
            <a:ext cx="8204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11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2.png" descr="Screen Shot 2015-10-12 at 11.33.07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4870" y="1006331"/>
            <a:ext cx="5081533" cy="821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1.png" descr="Screen Shot 2015-10-12 at 11.34.41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8519" y="2442964"/>
            <a:ext cx="7091824" cy="486760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6092189" y="260349"/>
            <a:ext cx="8204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12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723131" y="2403474"/>
            <a:ext cx="1109295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 lvl="0">
              <a:defRPr sz="1800"/>
            </a:pPr>
            <a:r>
              <a:rPr sz="2900"/>
              <a:t>Each figure must tell a story and contain no extraneous information</a:t>
            </a:r>
          </a:p>
        </p:txBody>
      </p:sp>
      <p:sp>
        <p:nvSpPr>
          <p:cNvPr id="39" name="Shape 39"/>
          <p:cNvSpPr/>
          <p:nvPr/>
        </p:nvSpPr>
        <p:spPr>
          <a:xfrm>
            <a:off x="723131" y="3975099"/>
            <a:ext cx="821984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 lvl="0">
              <a:defRPr sz="1800"/>
            </a:pPr>
            <a:r>
              <a:rPr sz="2900"/>
              <a:t>Decide on the (most important) point of the figure</a:t>
            </a:r>
          </a:p>
        </p:txBody>
      </p:sp>
      <p:sp>
        <p:nvSpPr>
          <p:cNvPr id="40" name="Shape 40"/>
          <p:cNvSpPr/>
          <p:nvPr/>
        </p:nvSpPr>
        <p:spPr>
          <a:xfrm>
            <a:off x="723131" y="5546724"/>
            <a:ext cx="866800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 lvl="0">
              <a:defRPr sz="1800"/>
            </a:pPr>
            <a:r>
              <a:rPr sz="2900"/>
              <a:t>Everything in a figure must be relevant to this point</a:t>
            </a:r>
          </a:p>
        </p:txBody>
      </p:sp>
      <p:sp>
        <p:nvSpPr>
          <p:cNvPr id="41" name="Shape 41"/>
          <p:cNvSpPr/>
          <p:nvPr/>
        </p:nvSpPr>
        <p:spPr>
          <a:xfrm>
            <a:off x="509778" y="577850"/>
            <a:ext cx="1198524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 lvl="0">
              <a:defRPr sz="1800"/>
            </a:pPr>
            <a:r>
              <a:rPr sz="4600"/>
              <a:t>Making figures well and poorly: The Overview</a:t>
            </a:r>
          </a:p>
        </p:txBody>
      </p:sp>
      <p:sp>
        <p:nvSpPr>
          <p:cNvPr id="42" name="Shape 42"/>
          <p:cNvSpPr/>
          <p:nvPr/>
        </p:nvSpPr>
        <p:spPr>
          <a:xfrm>
            <a:off x="723131" y="7118349"/>
            <a:ext cx="866800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900"/>
            </a:lvl1pPr>
          </a:lstStyle>
          <a:p>
            <a:pPr lvl="0">
              <a:defRPr sz="1800"/>
            </a:pPr>
            <a:r>
              <a:rPr sz="2900"/>
              <a:t>The figure itself is a self-contained message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1"/>
      <p:bldP build="whole" bldLvl="1" animBg="1" rev="0" advAuto="0" spid="40" grpId="3"/>
      <p:bldP build="whole" bldLvl="1" animBg="1" rev="0" advAuto="0" spid="39" grpId="2"/>
      <p:bldP build="whole" bldLvl="1" animBg="1" rev="0" advAuto="0" spid="42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432" y="2165034"/>
            <a:ext cx="5537023" cy="5021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3306" y="2128410"/>
            <a:ext cx="5826131" cy="446088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6092189" y="260349"/>
            <a:ext cx="8204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13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0448" y="2650699"/>
            <a:ext cx="5769807" cy="4363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416" y="2882749"/>
            <a:ext cx="6794543" cy="398810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6092189" y="260349"/>
            <a:ext cx="8204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14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092189" y="260349"/>
            <a:ext cx="8204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15</a:t>
            </a:r>
          </a:p>
        </p:txBody>
      </p:sp>
      <p:pic>
        <p:nvPicPr>
          <p:cNvPr id="13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09" y="1767713"/>
            <a:ext cx="4892990" cy="6218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5257" y="2401968"/>
            <a:ext cx="5613789" cy="4565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6092189" y="260349"/>
            <a:ext cx="8204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16</a:t>
            </a:r>
          </a:p>
        </p:txBody>
      </p:sp>
      <p:pic>
        <p:nvPicPr>
          <p:cNvPr id="14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144" y="2692400"/>
            <a:ext cx="4986011" cy="3961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7351" y="2935784"/>
            <a:ext cx="5568792" cy="3961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859" y="2823988"/>
            <a:ext cx="5992359" cy="3787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2855" y="2695568"/>
            <a:ext cx="5645542" cy="436246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6092189" y="260349"/>
            <a:ext cx="8204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17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797401" y="419099"/>
            <a:ext cx="1140999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Designing figures: understanding the viewer</a:t>
            </a:r>
          </a:p>
        </p:txBody>
      </p:sp>
      <p:sp>
        <p:nvSpPr>
          <p:cNvPr id="45" name="Shape 45"/>
          <p:cNvSpPr/>
          <p:nvPr/>
        </p:nvSpPr>
        <p:spPr>
          <a:xfrm>
            <a:off x="578484" y="1206500"/>
            <a:ext cx="1184783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Composition guides the viewer in synthesizing and comprehending the information</a:t>
            </a:r>
          </a:p>
        </p:txBody>
      </p:sp>
      <p:sp>
        <p:nvSpPr>
          <p:cNvPr id="46" name="Shape 46"/>
          <p:cNvSpPr/>
          <p:nvPr/>
        </p:nvSpPr>
        <p:spPr>
          <a:xfrm>
            <a:off x="890320" y="2285999"/>
            <a:ext cx="1034531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700">
                <a:latin typeface="Helvetica"/>
                <a:ea typeface="Helvetica"/>
                <a:cs typeface="Helvetica"/>
                <a:sym typeface="Helvetica"/>
              </a:rPr>
              <a:t>Viewers must be able to easily enter the image </a:t>
            </a:r>
            <a:r>
              <a:rPr sz="2400"/>
              <a:t>(and not be confused)</a:t>
            </a:r>
          </a:p>
        </p:txBody>
      </p:sp>
      <p:sp>
        <p:nvSpPr>
          <p:cNvPr id="47" name="Shape 47"/>
          <p:cNvSpPr/>
          <p:nvPr/>
        </p:nvSpPr>
        <p:spPr>
          <a:xfrm>
            <a:off x="1327828" y="2844800"/>
            <a:ext cx="802050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60095" indent="-260095" algn="l">
              <a:defRPr sz="2600"/>
            </a:lvl1pPr>
          </a:lstStyle>
          <a:p>
            <a:pPr lvl="0">
              <a:defRPr sz="1800"/>
            </a:pPr>
            <a:r>
              <a:rPr sz="2600"/>
              <a:t>Most viewers enter figure from the top-left corner and scan an image left-to-right and from top-to-bottom </a:t>
            </a:r>
          </a:p>
        </p:txBody>
      </p:sp>
      <p:sp>
        <p:nvSpPr>
          <p:cNvPr id="48" name="Shape 48"/>
          <p:cNvSpPr/>
          <p:nvPr/>
        </p:nvSpPr>
        <p:spPr>
          <a:xfrm>
            <a:off x="890320" y="4559299"/>
            <a:ext cx="998975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700">
                <a:latin typeface="Helvetica"/>
                <a:ea typeface="Helvetica"/>
                <a:cs typeface="Helvetica"/>
                <a:sym typeface="Helvetica"/>
              </a:rPr>
              <a:t>Viewers want information that is organized </a:t>
            </a:r>
            <a:r>
              <a:rPr sz="2400"/>
              <a:t>(on a scale or grid)</a:t>
            </a:r>
          </a:p>
        </p:txBody>
      </p:sp>
      <p:sp>
        <p:nvSpPr>
          <p:cNvPr id="49" name="Shape 49"/>
          <p:cNvSpPr/>
          <p:nvPr/>
        </p:nvSpPr>
        <p:spPr>
          <a:xfrm>
            <a:off x="890320" y="5892800"/>
            <a:ext cx="9509233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24383" indent="-424383" algn="l"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Viewers want to understand the point of the figure quickly </a:t>
            </a:r>
            <a:r>
              <a:rPr sz="2400"/>
              <a:t>(and usually without scrutinizing each datapoint)</a:t>
            </a:r>
          </a:p>
        </p:txBody>
      </p:sp>
      <p:sp>
        <p:nvSpPr>
          <p:cNvPr id="50" name="Shape 50"/>
          <p:cNvSpPr/>
          <p:nvPr/>
        </p:nvSpPr>
        <p:spPr>
          <a:xfrm>
            <a:off x="890320" y="7620000"/>
            <a:ext cx="950923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24383" indent="-424383" algn="l"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800"/>
              <a:t>Ask yourself what the first thing you notice in the figure is…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2"/>
      <p:bldP build="whole" bldLvl="1" animBg="1" rev="0" advAuto="0" spid="50" grpId="5"/>
      <p:bldP build="whole" bldLvl="1" animBg="1" rev="0" advAuto="0" spid="46" grpId="1"/>
      <p:bldP build="whole" bldLvl="1" animBg="1" rev="0" advAuto="0" spid="49" grpId="4"/>
      <p:bldP build="whole" bldLvl="1" animBg="1" rev="0" advAuto="0" spid="4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452293" y="1219757"/>
            <a:ext cx="10100214" cy="50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700"/>
              <a:t>Use </a:t>
            </a:r>
            <a:r>
              <a:rPr b="1" sz="2700">
                <a:latin typeface="Helvetica"/>
                <a:ea typeface="Helvetica"/>
                <a:cs typeface="Helvetica"/>
                <a:sym typeface="Helvetica"/>
              </a:rPr>
              <a:t>visual contrast </a:t>
            </a:r>
            <a:r>
              <a:rPr sz="2700"/>
              <a:t>to highlight the important points of the figure</a:t>
            </a:r>
          </a:p>
        </p:txBody>
      </p:sp>
      <p:sp>
        <p:nvSpPr>
          <p:cNvPr id="53" name="Shape 53"/>
          <p:cNvSpPr/>
          <p:nvPr/>
        </p:nvSpPr>
        <p:spPr>
          <a:xfrm>
            <a:off x="255603" y="1812651"/>
            <a:ext cx="124935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900"/>
              <a:t>Vary the size, shape, color or orientation of objects/elements/groups to made them stand out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3252850" y="2578507"/>
            <a:ext cx="6790022" cy="6339784"/>
            <a:chOff x="0" y="0"/>
            <a:chExt cx="6790021" cy="6339782"/>
          </a:xfrm>
        </p:grpSpPr>
        <p:pic>
          <p:nvPicPr>
            <p:cNvPr id="54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790022" cy="6314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" name="Shape 55"/>
            <p:cNvSpPr/>
            <p:nvPr/>
          </p:nvSpPr>
          <p:spPr>
            <a:xfrm>
              <a:off x="2405174" y="5996247"/>
              <a:ext cx="4249153" cy="343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r">
                <a:defRPr sz="1800"/>
              </a:pPr>
              <a:r>
                <a:rPr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from  Rolandi </a:t>
              </a:r>
              <a:r>
                <a:rPr i="1"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et al.</a:t>
              </a:r>
              <a:r>
                <a:rPr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 (2011) </a:t>
              </a:r>
              <a:r>
                <a:rPr i="1"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Adv. Materials</a:t>
              </a:r>
              <a:r>
                <a:rPr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 23, 4343</a:t>
              </a:r>
            </a:p>
          </p:txBody>
        </p:sp>
      </p:grpSp>
      <p:sp>
        <p:nvSpPr>
          <p:cNvPr id="57" name="Shape 57"/>
          <p:cNvSpPr/>
          <p:nvPr/>
        </p:nvSpPr>
        <p:spPr>
          <a:xfrm>
            <a:off x="1321231" y="432357"/>
            <a:ext cx="1036233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 lvl="0">
              <a:defRPr sz="1800"/>
            </a:pPr>
            <a:r>
              <a:rPr sz="4600"/>
              <a:t>Designing figures: some rules of thumb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52110" y="2658564"/>
            <a:ext cx="141936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300"/>
              <a:t>Do not vary too many aspects of visual contrast </a:t>
            </a:r>
            <a:r>
              <a:rPr sz="1900"/>
              <a:t>(this makes things noisy and difficult to understand)</a:t>
            </a:r>
          </a:p>
        </p:txBody>
      </p:sp>
      <p:sp>
        <p:nvSpPr>
          <p:cNvPr id="60" name="Shape 60"/>
          <p:cNvSpPr/>
          <p:nvPr/>
        </p:nvSpPr>
        <p:spPr>
          <a:xfrm>
            <a:off x="252110" y="3619162"/>
            <a:ext cx="141936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300"/>
              <a:t>Do not use too many colors </a:t>
            </a:r>
            <a:r>
              <a:rPr sz="1900"/>
              <a:t>(using fewer colors is more effective for drawing attention)</a:t>
            </a:r>
          </a:p>
        </p:txBody>
      </p:sp>
      <p:sp>
        <p:nvSpPr>
          <p:cNvPr id="61" name="Shape 61"/>
          <p:cNvSpPr/>
          <p:nvPr/>
        </p:nvSpPr>
        <p:spPr>
          <a:xfrm>
            <a:off x="252110" y="4579759"/>
            <a:ext cx="141936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300"/>
              <a:t>If using multiple colors, vary their value </a:t>
            </a:r>
            <a:r>
              <a:rPr sz="1900"/>
              <a:t>(lightness or darkness)</a:t>
            </a:r>
            <a:r>
              <a:rPr sz="2300"/>
              <a:t> or colors may not be distinguishable</a:t>
            </a:r>
          </a:p>
        </p:txBody>
      </p:sp>
      <p:sp>
        <p:nvSpPr>
          <p:cNvPr id="62" name="Shape 62"/>
          <p:cNvSpPr/>
          <p:nvPr/>
        </p:nvSpPr>
        <p:spPr>
          <a:xfrm>
            <a:off x="252110" y="5540357"/>
            <a:ext cx="141936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/>
            </a:lvl1pPr>
          </a:lstStyle>
          <a:p>
            <a:pPr lvl="0">
              <a:defRPr sz="1800"/>
            </a:pPr>
            <a:r>
              <a:rPr sz="2300"/>
              <a:t>Do not use color if it is not necessary. High contrast black-and-white is more readable</a:t>
            </a:r>
          </a:p>
        </p:txBody>
      </p:sp>
      <p:sp>
        <p:nvSpPr>
          <p:cNvPr id="63" name="Shape 63"/>
          <p:cNvSpPr/>
          <p:nvPr/>
        </p:nvSpPr>
        <p:spPr>
          <a:xfrm>
            <a:off x="252110" y="8422150"/>
            <a:ext cx="141936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/>
            </a:lvl1pPr>
          </a:lstStyle>
          <a:p>
            <a:pPr lvl="0">
              <a:defRPr sz="1800"/>
            </a:pPr>
            <a:r>
              <a:rPr sz="2300"/>
              <a:t>Line-weight, size, shapes and fills are your friends, especially in black-and-white images </a:t>
            </a:r>
          </a:p>
        </p:txBody>
      </p:sp>
      <p:sp>
        <p:nvSpPr>
          <p:cNvPr id="64" name="Shape 64"/>
          <p:cNvSpPr/>
          <p:nvPr/>
        </p:nvSpPr>
        <p:spPr>
          <a:xfrm>
            <a:off x="252110" y="6500955"/>
            <a:ext cx="141936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/>
            </a:lvl1pPr>
          </a:lstStyle>
          <a:p>
            <a:pPr lvl="0">
              <a:defRPr sz="1800"/>
            </a:pPr>
            <a:r>
              <a:rPr sz="2300"/>
              <a:t>Avoid use of shading, shadows, dimensionality, and other decorative flourishes</a:t>
            </a:r>
          </a:p>
        </p:txBody>
      </p:sp>
      <p:sp>
        <p:nvSpPr>
          <p:cNvPr id="65" name="Shape 65"/>
          <p:cNvSpPr/>
          <p:nvPr/>
        </p:nvSpPr>
        <p:spPr>
          <a:xfrm>
            <a:off x="1452293" y="1219757"/>
            <a:ext cx="10100214" cy="50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700"/>
              <a:t>Use </a:t>
            </a:r>
            <a:r>
              <a:rPr b="1" sz="2700">
                <a:latin typeface="Helvetica"/>
                <a:ea typeface="Helvetica"/>
                <a:cs typeface="Helvetica"/>
                <a:sym typeface="Helvetica"/>
              </a:rPr>
              <a:t>visual contrast </a:t>
            </a:r>
            <a:r>
              <a:rPr sz="2700"/>
              <a:t>to highlight the important points of the figure</a:t>
            </a:r>
          </a:p>
        </p:txBody>
      </p:sp>
      <p:sp>
        <p:nvSpPr>
          <p:cNvPr id="66" name="Shape 66"/>
          <p:cNvSpPr/>
          <p:nvPr/>
        </p:nvSpPr>
        <p:spPr>
          <a:xfrm>
            <a:off x="255603" y="1812651"/>
            <a:ext cx="124935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900"/>
              <a:t>Vary the size, shape, color or orientation of objects/elements/groups to made them stand out</a:t>
            </a:r>
          </a:p>
        </p:txBody>
      </p:sp>
      <p:sp>
        <p:nvSpPr>
          <p:cNvPr id="67" name="Shape 67"/>
          <p:cNvSpPr/>
          <p:nvPr/>
        </p:nvSpPr>
        <p:spPr>
          <a:xfrm>
            <a:off x="1321231" y="432357"/>
            <a:ext cx="1036233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 lvl="0">
              <a:defRPr sz="1800"/>
            </a:pPr>
            <a:r>
              <a:rPr sz="4600"/>
              <a:t>Designing figures: some rules of thumb</a:t>
            </a:r>
          </a:p>
        </p:txBody>
      </p:sp>
      <p:sp>
        <p:nvSpPr>
          <p:cNvPr id="68" name="Shape 68"/>
          <p:cNvSpPr/>
          <p:nvPr/>
        </p:nvSpPr>
        <p:spPr>
          <a:xfrm>
            <a:off x="252110" y="7461552"/>
            <a:ext cx="1419365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300"/>
              <a:t>Avoid “chartjunk” </a:t>
            </a:r>
            <a:r>
              <a:rPr sz="2000"/>
              <a:t>(excessive use of colors, labels, grids, backgrounds… anything the uses ink)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6"/>
      <p:bldP build="whole" bldLvl="1" animBg="1" rev="0" advAuto="0" spid="61" grpId="3"/>
      <p:bldP build="whole" bldLvl="1" animBg="1" rev="0" advAuto="0" spid="60" grpId="2"/>
      <p:bldP build="whole" bldLvl="1" animBg="1" rev="0" advAuto="0" spid="64" grpId="5"/>
      <p:bldP build="whole" bldLvl="1" animBg="1" rev="0" advAuto="0" spid="62" grpId="4"/>
      <p:bldP build="whole" bldLvl="1" animBg="1" rev="0" advAuto="0" spid="59" grpId="1"/>
      <p:bldP build="whole" bldLvl="1" animBg="1" rev="0" advAuto="0" spid="63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512661" y="1354901"/>
            <a:ext cx="832809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Text in figures must be immediately readable</a:t>
            </a:r>
          </a:p>
        </p:txBody>
      </p:sp>
      <p:sp>
        <p:nvSpPr>
          <p:cNvPr id="71" name="Shape 71"/>
          <p:cNvSpPr/>
          <p:nvPr/>
        </p:nvSpPr>
        <p:spPr>
          <a:xfrm>
            <a:off x="467820" y="3340099"/>
            <a:ext cx="7085187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200"/>
              <a:t>maximize contrast between text and background</a:t>
            </a:r>
            <a:endParaRPr sz="2200"/>
          </a:p>
          <a:p>
            <a:pPr lvl="0" algn="l">
              <a:defRPr sz="1800"/>
            </a:pPr>
            <a:endParaRPr sz="2200"/>
          </a:p>
          <a:p>
            <a:pPr lvl="0" algn="l">
              <a:defRPr sz="1800"/>
            </a:pPr>
            <a:r>
              <a:rPr sz="2200"/>
              <a:t>avoid complementary colors </a:t>
            </a:r>
            <a:r>
              <a:t>(shimmer effect)</a:t>
            </a:r>
            <a:endParaRPr sz="2200"/>
          </a:p>
          <a:p>
            <a:pPr lvl="0" algn="l">
              <a:defRPr sz="1800"/>
            </a:pPr>
            <a:endParaRPr sz="2200"/>
          </a:p>
          <a:p>
            <a:pPr lvl="0" algn="l">
              <a:defRPr sz="1800"/>
            </a:pPr>
            <a:r>
              <a:rPr sz="2200"/>
              <a:t>avoid text over patterned background </a:t>
            </a:r>
            <a:endParaRPr sz="2200"/>
          </a:p>
          <a:p>
            <a:pPr lvl="0" algn="l">
              <a:defRPr sz="1800"/>
            </a:pPr>
            <a:endParaRPr sz="2200"/>
          </a:p>
          <a:p>
            <a:pPr lvl="0" algn="l">
              <a:defRPr sz="1800"/>
            </a:pPr>
            <a:r>
              <a:rPr sz="2200"/>
              <a:t>avoid serif fonts </a:t>
            </a:r>
            <a:endParaRPr sz="2200"/>
          </a:p>
          <a:p>
            <a:pPr lvl="0" algn="l">
              <a:defRPr sz="1800"/>
            </a:pPr>
            <a:endParaRPr sz="2200"/>
          </a:p>
          <a:p>
            <a:pPr lvl="0" algn="l">
              <a:defRPr sz="1800"/>
            </a:pPr>
            <a:r>
              <a:rPr sz="2200"/>
              <a:t>should elements be labelled? </a:t>
            </a:r>
            <a:r>
              <a:t>(</a:t>
            </a:r>
            <a:r>
              <a:rPr i="1"/>
              <a:t>vs</a:t>
            </a:r>
            <a:r>
              <a:t>. info in a key in legend)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7142234" y="2480359"/>
            <a:ext cx="5456537" cy="6506539"/>
            <a:chOff x="0" y="0"/>
            <a:chExt cx="5456535" cy="6506538"/>
          </a:xfrm>
        </p:grpSpPr>
        <p:pic>
          <p:nvPicPr>
            <p:cNvPr id="72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456536" cy="6290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Shape 73"/>
            <p:cNvSpPr/>
            <p:nvPr/>
          </p:nvSpPr>
          <p:spPr>
            <a:xfrm>
              <a:off x="71861" y="6219094"/>
              <a:ext cx="3979134" cy="287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1800"/>
              </a:pPr>
              <a:r>
                <a:rPr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from  Rolandi </a:t>
              </a:r>
              <a:r>
                <a:rPr i="1"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et al.</a:t>
              </a:r>
              <a:r>
                <a:rPr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 (2011) </a:t>
              </a:r>
              <a:r>
                <a:rPr i="1"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Adv. Materials </a:t>
              </a:r>
              <a:r>
                <a:rPr sz="1300">
                  <a:solidFill>
                    <a:srgbClr val="0C0C0C">
                      <a:alpha val="84878"/>
                    </a:srgbClr>
                  </a:solidFill>
                  <a:latin typeface="Helvetica"/>
                  <a:ea typeface="Helvetica"/>
                  <a:cs typeface="Helvetica"/>
                  <a:sym typeface="Helvetica"/>
                </a:rPr>
                <a:t>23, 4343</a:t>
              </a:r>
            </a:p>
          </p:txBody>
        </p:sp>
      </p:grpSp>
      <p:sp>
        <p:nvSpPr>
          <p:cNvPr id="75" name="Shape 75"/>
          <p:cNvSpPr/>
          <p:nvPr/>
        </p:nvSpPr>
        <p:spPr>
          <a:xfrm>
            <a:off x="1321231" y="432357"/>
            <a:ext cx="1036233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 lvl="0">
              <a:defRPr sz="1800"/>
            </a:pPr>
            <a:r>
              <a:rPr sz="4600"/>
              <a:t>Designing figures: some rules of thumb</a:t>
            </a:r>
          </a:p>
        </p:txBody>
      </p:sp>
      <p:sp>
        <p:nvSpPr>
          <p:cNvPr id="76" name="Shape 76"/>
          <p:cNvSpPr/>
          <p:nvPr/>
        </p:nvSpPr>
        <p:spPr>
          <a:xfrm>
            <a:off x="417020" y="7433532"/>
            <a:ext cx="599648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142795" indent="-142795" algn="l">
              <a:defRPr sz="1800"/>
            </a:pPr>
            <a:r>
              <a:rPr sz="2700"/>
              <a:t>Just because an option is available in your drawing program,</a:t>
            </a:r>
            <a:r>
              <a:rPr sz="2800"/>
              <a:t> </a:t>
            </a:r>
            <a:r>
              <a:rPr b="1" sz="30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it does not mean that you have to use it!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3"/>
      <p:bldP build="whole" bldLvl="1" animBg="1" rev="0" advAuto="0" spid="71" grpId="1"/>
      <p:bldP build="whole" bldLvl="1" animBg="1" rev="0" advAuto="0" spid="7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lessons-from-edward-tufte-16-6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867" y="-66666"/>
            <a:ext cx="11834266" cy="888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worst-grap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7766" y="512890"/>
            <a:ext cx="4874253" cy="8351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creen Shot 2015-10-12 at 1.14.39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537" y="701190"/>
            <a:ext cx="12369726" cy="8351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617" y="1886322"/>
            <a:ext cx="11885566" cy="575885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1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037" y="2088913"/>
            <a:ext cx="5922815" cy="5575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9011" y="2234726"/>
            <a:ext cx="5670608" cy="5919319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6268719" y="260349"/>
            <a:ext cx="4673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2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